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5" d="100"/>
          <a:sy n="85" d="100"/>
        </p:scale>
        <p:origin x="1554" y="-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ko-KR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69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3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312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158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909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034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61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01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11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20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190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48D18-8546-4796-9428-AE5372D0B18B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CB3F-ABE7-4230-A8B3-CF29611705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64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uong.daovan@phenikaa-uni.edu.vn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nch Quarter Hanoi: Things You Should Know Before You Go">
            <a:extLst>
              <a:ext uri="{FF2B5EF4-FFF2-40B4-BE49-F238E27FC236}">
                <a16:creationId xmlns:a16="http://schemas.microsoft.com/office/drawing/2014/main" xmlns="" id="{97EFB23F-569A-46A0-9DC0-DA4CF6BF7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6914"/>
          <a:stretch/>
        </p:blipFill>
        <p:spPr bwMode="auto">
          <a:xfrm>
            <a:off x="-343" y="134493"/>
            <a:ext cx="6858000" cy="320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31EE38-0A04-9747-D0E0-16904BB6DD6B}"/>
              </a:ext>
            </a:extLst>
          </p:cNvPr>
          <p:cNvSpPr txBox="1"/>
          <p:nvPr/>
        </p:nvSpPr>
        <p:spPr>
          <a:xfrm>
            <a:off x="91752" y="3880670"/>
            <a:ext cx="667449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The 13</a:t>
            </a:r>
            <a:r>
              <a:rPr lang="en-US" altLang="ko-KR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 Korea-Vietnam Green Chemistry Workshop (GCW) in 2026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will be held on February 3-6 (Tue-Fri), 2026 at </a:t>
            </a:r>
            <a:r>
              <a:rPr lang="en-US" altLang="ko-KR" sz="1200" dirty="0" err="1">
                <a:latin typeface="Arial" panose="020B0604020202020204" pitchFamily="34" charset="0"/>
                <a:cs typeface="Arial" panose="020B0604020202020204" pitchFamily="34" charset="0"/>
              </a:rPr>
              <a:t>Phenikaa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University, Hanoi, Vietnam. The GCW will provide excellent opportunities to professors, lecturers,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researchers, PhD./MS students, and industrial professionals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to be exposed to current innovations in green chemistry.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The GCW will provide special talks and discussions to promote relationships among the green chemistry and chemical and biological engineering experts. The various and diverse local R&amp;D efforts on green chemistry will also be highlighted.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61E0494-40D3-8A74-1EC1-20D01B4BD2D3}"/>
              </a:ext>
            </a:extLst>
          </p:cNvPr>
          <p:cNvSpPr/>
          <p:nvPr/>
        </p:nvSpPr>
        <p:spPr>
          <a:xfrm>
            <a:off x="0" y="14077"/>
            <a:ext cx="6858000" cy="1167953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7A17AEC-28BD-5410-FD7D-C728CDC5A63B}"/>
              </a:ext>
            </a:extLst>
          </p:cNvPr>
          <p:cNvSpPr txBox="1"/>
          <p:nvPr/>
        </p:nvSpPr>
        <p:spPr>
          <a:xfrm>
            <a:off x="91752" y="268295"/>
            <a:ext cx="667449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13</a:t>
            </a:r>
            <a:r>
              <a:rPr lang="en-US" altLang="ko-KR" sz="3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Korea-Vietnam</a:t>
            </a:r>
          </a:p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Chemistry Workshop</a:t>
            </a:r>
            <a:r>
              <a:rPr lang="en-US" altLang="ko-KR" sz="1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1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Innovative Biotechnology and Energy Science</a:t>
            </a:r>
            <a:endParaRPr lang="ko-KR" altLang="en-US" sz="1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No photo description available.">
            <a:extLst>
              <a:ext uri="{FF2B5EF4-FFF2-40B4-BE49-F238E27FC236}">
                <a16:creationId xmlns:a16="http://schemas.microsoft.com/office/drawing/2014/main" xmlns="" id="{E69BCC75-18F9-7207-1F3C-E73EEB1129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4" t="16991" r="8780" b="9187"/>
          <a:stretch/>
        </p:blipFill>
        <p:spPr bwMode="auto">
          <a:xfrm>
            <a:off x="179593" y="2937681"/>
            <a:ext cx="863647" cy="78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한국공업화학회 학술대회 by Woo Jong Choe">
            <a:extLst>
              <a:ext uri="{FF2B5EF4-FFF2-40B4-BE49-F238E27FC236}">
                <a16:creationId xmlns:a16="http://schemas.microsoft.com/office/drawing/2014/main" xmlns="" id="{427857ED-19BF-FE6A-0476-FABB939D3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849" y="2894026"/>
            <a:ext cx="830996" cy="83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899F507-EC3E-BCA0-7121-B442EB6F8972}"/>
              </a:ext>
            </a:extLst>
          </p:cNvPr>
          <p:cNvSpPr txBox="1"/>
          <p:nvPr/>
        </p:nvSpPr>
        <p:spPr>
          <a:xfrm>
            <a:off x="668761" y="1610796"/>
            <a:ext cx="5154033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altLang="ko-KR" sz="2400" b="1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rd</a:t>
            </a:r>
            <a:r>
              <a:rPr lang="en-US" altLang="ko-KR" sz="24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–6</a:t>
            </a:r>
            <a:r>
              <a:rPr lang="en-US" altLang="ko-KR" sz="2400" b="1" baseline="300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altLang="ko-KR" sz="24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February 2026</a:t>
            </a:r>
          </a:p>
          <a:p>
            <a:pPr algn="ctr"/>
            <a:r>
              <a:rPr lang="en-US" altLang="ko-KR" sz="19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Phenikaa</a:t>
            </a:r>
            <a:r>
              <a:rPr lang="en-US" altLang="ko-KR" sz="19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University</a:t>
            </a:r>
            <a:endParaRPr lang="ko-KR" altLang="ko-KR" sz="19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55849D2-E3D8-8396-EA06-0312EF0EAD89}"/>
              </a:ext>
            </a:extLst>
          </p:cNvPr>
          <p:cNvSpPr txBox="1"/>
          <p:nvPr/>
        </p:nvSpPr>
        <p:spPr>
          <a:xfrm>
            <a:off x="347155" y="6658106"/>
            <a:ext cx="6674490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b="1" dirty="0">
                <a:latin typeface="Arial" panose="020B0604020202020204" pitchFamily="34" charset="0"/>
                <a:cs typeface="Arial" panose="020B0604020202020204" pitchFamily="34" charset="0"/>
              </a:rPr>
              <a:t>Chairs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: Dr. Do Duy Phi (CSV, President) &amp; Prof. U </a:t>
            </a:r>
            <a:r>
              <a:rPr lang="en-US" altLang="ko-KR" sz="1100" dirty="0" err="1">
                <a:latin typeface="Arial" panose="020B0604020202020204" pitchFamily="34" charset="0"/>
                <a:cs typeface="Arial" panose="020B0604020202020204" pitchFamily="34" charset="0"/>
              </a:rPr>
              <a:t>Hyeok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 Choi (KSIEC, Head of International Cooperation)</a:t>
            </a:r>
          </a:p>
          <a:p>
            <a:endParaRPr lang="en-US" altLang="ko-KR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b="1" dirty="0">
                <a:latin typeface="Arial" panose="020B0604020202020204" pitchFamily="34" charset="0"/>
                <a:cs typeface="Arial" panose="020B0604020202020204" pitchFamily="34" charset="0"/>
              </a:rPr>
              <a:t>Organizing Committee</a:t>
            </a:r>
            <a:br>
              <a:rPr lang="en-US" altLang="ko-KR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- Prof. Nguyen Viet Bac (CSV, Deputy President), Prof. Thai Hoang (CSV, Deputy President),</a:t>
            </a:r>
            <a:b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Prof. Nang Xuan Ho (Chairman, PHENIKAA University), Assoc. Prof. Van-Duong Dao (Vice Rector, PHENIKAA School of Engineering, PHENIKAA University),  Prof. Vu Van Truong (vice – president, PHENIKAA University),  Prof. Tran Dai Lam (IMS, Director), Assoc. Prof. Quang Le Dang (CSV)</a:t>
            </a:r>
            <a:b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- Prof. U </a:t>
            </a:r>
            <a:r>
              <a:rPr lang="en-US" altLang="ko-KR" sz="1100" dirty="0" err="1">
                <a:latin typeface="Arial" panose="020B0604020202020204" pitchFamily="34" charset="0"/>
                <a:cs typeface="Arial" panose="020B0604020202020204" pitchFamily="34" charset="0"/>
              </a:rPr>
              <a:t>Hyeok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 Choi, Prof. Sanghwa Jeong, Prof. </a:t>
            </a:r>
            <a:r>
              <a:rPr lang="en-US" altLang="ko-KR" sz="1100" dirty="0" err="1">
                <a:latin typeface="Arial" panose="020B0604020202020204" pitchFamily="34" charset="0"/>
                <a:cs typeface="Arial" panose="020B0604020202020204" pitchFamily="34" charset="0"/>
              </a:rPr>
              <a:t>Bonjae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 Koo, Prof. </a:t>
            </a:r>
            <a:r>
              <a:rPr lang="en-US" altLang="ko-KR" sz="1100" dirty="0" err="1">
                <a:latin typeface="Arial" panose="020B0604020202020204" pitchFamily="34" charset="0"/>
                <a:cs typeface="Arial" panose="020B0604020202020204" pitchFamily="34" charset="0"/>
              </a:rPr>
              <a:t>Seyoung</a:t>
            </a:r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 Kim (KSIEC)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895A8E1E-DA9E-89BE-5905-F001BD0AFB9D}"/>
              </a:ext>
            </a:extLst>
          </p:cNvPr>
          <p:cNvGrpSpPr/>
          <p:nvPr/>
        </p:nvGrpSpPr>
        <p:grpSpPr>
          <a:xfrm>
            <a:off x="0" y="5387279"/>
            <a:ext cx="6858000" cy="1252190"/>
            <a:chOff x="0" y="5454185"/>
            <a:chExt cx="6858000" cy="125219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4BA6A1EC-C01F-4EBD-C630-31E25DB72EFF}"/>
                </a:ext>
              </a:extLst>
            </p:cNvPr>
            <p:cNvGrpSpPr/>
            <p:nvPr/>
          </p:nvGrpSpPr>
          <p:grpSpPr>
            <a:xfrm>
              <a:off x="0" y="5454185"/>
              <a:ext cx="6858000" cy="1252190"/>
              <a:chOff x="0" y="5508903"/>
              <a:chExt cx="6858000" cy="125219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834D840F-C422-8949-A800-64A830A37A1F}"/>
                  </a:ext>
                </a:extLst>
              </p:cNvPr>
              <p:cNvSpPr/>
              <p:nvPr/>
            </p:nvSpPr>
            <p:spPr>
              <a:xfrm>
                <a:off x="0" y="5512013"/>
                <a:ext cx="6858000" cy="12490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President,</a:t>
                </a:r>
                <a:endParaRPr lang="ko-KR" alt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F77F7DC9-90E5-5901-55C5-8698E9D323F3}"/>
                  </a:ext>
                </a:extLst>
              </p:cNvPr>
              <p:cNvSpPr txBox="1"/>
              <p:nvPr/>
            </p:nvSpPr>
            <p:spPr>
              <a:xfrm>
                <a:off x="91752" y="5774463"/>
                <a:ext cx="6609721" cy="969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are pleased to invite you to share ideas, research results and cooperation proposals on the fields of green chemistry. Please contact organizers for more information.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altLang="ko-KR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 will be about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plenary and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9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invited talks. Posters are also presented for the specific topics of green chemistry. Detail program will be announced.</a:t>
                </a:r>
              </a:p>
            </p:txBody>
          </p:sp>
          <p:sp>
            <p:nvSpPr>
              <p:cNvPr id="24" name="양쪽 대괄호 24">
                <a:extLst>
                  <a:ext uri="{FF2B5EF4-FFF2-40B4-BE49-F238E27FC236}">
                    <a16:creationId xmlns:a16="http://schemas.microsoft.com/office/drawing/2014/main" xmlns="" id="{58F8CCC7-75F5-2079-3BC3-39F8304897DB}"/>
                  </a:ext>
                </a:extLst>
              </p:cNvPr>
              <p:cNvSpPr/>
              <p:nvPr/>
            </p:nvSpPr>
            <p:spPr>
              <a:xfrm>
                <a:off x="2543495" y="5508903"/>
                <a:ext cx="1921825" cy="292080"/>
              </a:xfrm>
              <a:prstGeom prst="bracketPair">
                <a:avLst>
                  <a:gd name="adj" fmla="val 7756"/>
                </a:avLst>
              </a:prstGeom>
              <a:noFill/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b="1" dirty="0">
                    <a:latin typeface="Arial" panose="020B0604020202020204" pitchFamily="34" charset="0"/>
                    <a:ea typeface="맑은 고딕" panose="020B0503020000020004" pitchFamily="50" charset="-127"/>
                    <a:cs typeface="Arial" panose="020B0604020202020204" pitchFamily="34" charset="0"/>
                  </a:rPr>
                  <a:t>- Call for Papers - </a:t>
                </a:r>
                <a:endParaRPr lang="ko-KR" altLang="en-US" sz="160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B59DE2AB-F833-D6BD-F2D6-B3643A23FB18}"/>
                </a:ext>
              </a:extLst>
            </p:cNvPr>
            <p:cNvCxnSpPr/>
            <p:nvPr/>
          </p:nvCxnSpPr>
          <p:spPr>
            <a:xfrm>
              <a:off x="0" y="5463644"/>
              <a:ext cx="6858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946165B1-9A38-E80A-F1F3-5702BC58A7B1}"/>
                </a:ext>
              </a:extLst>
            </p:cNvPr>
            <p:cNvCxnSpPr/>
            <p:nvPr/>
          </p:nvCxnSpPr>
          <p:spPr>
            <a:xfrm>
              <a:off x="0" y="6706375"/>
              <a:ext cx="6858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862148E8-2914-16CB-18B9-A6F112760B91}"/>
              </a:ext>
            </a:extLst>
          </p:cNvPr>
          <p:cNvGrpSpPr/>
          <p:nvPr/>
        </p:nvGrpSpPr>
        <p:grpSpPr>
          <a:xfrm>
            <a:off x="0" y="8169458"/>
            <a:ext cx="6858000" cy="849975"/>
            <a:chOff x="0" y="8393083"/>
            <a:chExt cx="6858000" cy="84997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6AFEC51F-3750-73C2-4F8B-8D162595528B}"/>
                </a:ext>
              </a:extLst>
            </p:cNvPr>
            <p:cNvGrpSpPr/>
            <p:nvPr/>
          </p:nvGrpSpPr>
          <p:grpSpPr>
            <a:xfrm>
              <a:off x="0" y="8393083"/>
              <a:ext cx="6858000" cy="805305"/>
              <a:chOff x="0" y="8393083"/>
              <a:chExt cx="6858000" cy="805305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xmlns="" id="{FB95C535-C94B-9ED0-89BB-C427DAD3DB5F}"/>
                  </a:ext>
                </a:extLst>
              </p:cNvPr>
              <p:cNvSpPr/>
              <p:nvPr/>
            </p:nvSpPr>
            <p:spPr>
              <a:xfrm>
                <a:off x="0" y="8393083"/>
                <a:ext cx="6858000" cy="80530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049F16D4-8B6A-E7FE-6C1F-A3EFF5F1F53B}"/>
                  </a:ext>
                </a:extLst>
              </p:cNvPr>
              <p:cNvSpPr txBox="1"/>
              <p:nvPr/>
            </p:nvSpPr>
            <p:spPr>
              <a:xfrm>
                <a:off x="91750" y="8419874"/>
                <a:ext cx="6766249" cy="761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GCW Secretariat (Contact)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- Prof. </a:t>
                </a:r>
                <a:r>
                  <a:rPr lang="en-US" altLang="ko-KR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Sanghwa</a:t>
                </a: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Jeong (PNU) / sanghwa.jeong@pusan.ac.kr / Tel: 82-51-510-8539</a:t>
                </a:r>
                <a:b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- Assoc. Prof. Quang Le Dang (IMS, VAST) / ledangquang2011@gmail.com / CP: 84-91-300-1862</a:t>
                </a:r>
                <a:b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- Assoc. Prof. Van-Duong Dao (</a:t>
                </a:r>
                <a:r>
                  <a:rPr lang="en-US" altLang="ko-KR" sz="10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Phenikaa</a:t>
                </a: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University)/ </a:t>
                </a: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duong.daovan@phenikaa-uni.edu.vn</a:t>
                </a:r>
                <a:r>
                  <a:rPr lang="en-US" altLang="ko-K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F89413F7-D4C1-D478-5172-4BE4DE3D995A}"/>
                </a:ext>
              </a:extLst>
            </p:cNvPr>
            <p:cNvCxnSpPr/>
            <p:nvPr/>
          </p:nvCxnSpPr>
          <p:spPr>
            <a:xfrm>
              <a:off x="0" y="8397340"/>
              <a:ext cx="6858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D452B355-EBB8-F85B-BAC4-F51A5D485D93}"/>
                </a:ext>
              </a:extLst>
            </p:cNvPr>
            <p:cNvCxnSpPr/>
            <p:nvPr/>
          </p:nvCxnSpPr>
          <p:spPr>
            <a:xfrm>
              <a:off x="0" y="9243058"/>
              <a:ext cx="6858000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5237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192</TotalTime>
  <Words>206</Words>
  <Application>Microsoft Office PowerPoint</Application>
  <PresentationFormat>Letter Paper (8.5x11 in)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Sooyeon Cho</dc:creator>
  <cp:lastModifiedBy>WELCOME</cp:lastModifiedBy>
  <cp:revision>35</cp:revision>
  <dcterms:created xsi:type="dcterms:W3CDTF">2023-12-11T03:20:11Z</dcterms:created>
  <dcterms:modified xsi:type="dcterms:W3CDTF">2025-11-18T09:30:21Z</dcterms:modified>
</cp:coreProperties>
</file>