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</p:sldMasterIdLst>
  <p:sldIdLst>
    <p:sldId id="259" r:id="rId5"/>
  </p:sldIdLst>
  <p:sldSz cx="13716000" cy="19943763"/>
  <p:notesSz cx="6797675" cy="9926638"/>
  <p:embeddedFontLst>
    <p:embeddedFont>
      <p:font typeface="Calibri Light" panose="020F0302020204030204" pitchFamily="34" charset="0"/>
      <p:regular r:id="rId6"/>
      <p:italic r:id="rId7"/>
    </p:embeddedFont>
    <p:embeddedFont>
      <p:font typeface="맑은 고딕" panose="020B0503020000020004" pitchFamily="34" charset="-127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2122C"/>
    <a:srgbClr val="0D2D84"/>
    <a:srgbClr val="00FF00"/>
    <a:srgbClr val="6252DC"/>
    <a:srgbClr val="DDDDDD"/>
    <a:srgbClr val="6666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26" d="100"/>
          <a:sy n="26" d="100"/>
        </p:scale>
        <p:origin x="213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3263946"/>
            <a:ext cx="11658600" cy="6943384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10475093"/>
            <a:ext cx="10287000" cy="481512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921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11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972097"/>
            <a:ext cx="11830050" cy="8296050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3346630"/>
            <a:ext cx="11830050" cy="4362697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48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5309104"/>
            <a:ext cx="5829300" cy="1265413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5309104"/>
            <a:ext cx="5829300" cy="1265413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596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061825"/>
            <a:ext cx="11830050" cy="385487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888993"/>
            <a:ext cx="5802510" cy="2396020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7285014"/>
            <a:ext cx="5802510" cy="107151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888993"/>
            <a:ext cx="5831087" cy="2396020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7285014"/>
            <a:ext cx="5831087" cy="107151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874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4210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96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329584"/>
            <a:ext cx="4423767" cy="4653545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871537"/>
            <a:ext cx="6943725" cy="1417299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983129"/>
            <a:ext cx="4423767" cy="1108448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197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329584"/>
            <a:ext cx="4423767" cy="4653545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871537"/>
            <a:ext cx="6943725" cy="1417299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983129"/>
            <a:ext cx="4423767" cy="1108448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465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02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1061821"/>
            <a:ext cx="2957513" cy="169014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1061821"/>
            <a:ext cx="8701088" cy="169014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642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1061825"/>
            <a:ext cx="11830050" cy="3854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5309104"/>
            <a:ext cx="11830050" cy="12654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8484918"/>
            <a:ext cx="3086100" cy="10618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F1EC9-98A6-4B70-8C95-87FD6298A55D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8484918"/>
            <a:ext cx="4629150" cy="10618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8484918"/>
            <a:ext cx="3086100" cy="10618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5C0E7-4018-40F3-8E6D-3CEAF871FE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479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svhoihoa@gmail.com" TargetMode="External"/><Relationship Id="rId7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mailto:seykim@dankook.ac.kr" TargetMode="External"/><Relationship Id="rId4" Type="http://schemas.openxmlformats.org/officeDocument/2006/relationships/hyperlink" Target="mailto:ledangquang2011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753BA719-C550-4171-9AB8-2598ED22F16A}"/>
              </a:ext>
            </a:extLst>
          </p:cNvPr>
          <p:cNvGrpSpPr/>
          <p:nvPr/>
        </p:nvGrpSpPr>
        <p:grpSpPr>
          <a:xfrm>
            <a:off x="-142548" y="-58994"/>
            <a:ext cx="14001096" cy="20172130"/>
            <a:chOff x="-100205" y="-125421"/>
            <a:chExt cx="13903890" cy="20032080"/>
          </a:xfrm>
        </p:grpSpPr>
        <p:pic>
          <p:nvPicPr>
            <p:cNvPr id="8" name="그림 7" descr="스크린샷, 그래픽, 예술, 프랙탈 아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xmlns="" id="{7C2C4D24-C410-EB6B-8CE5-0828A566BC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3"/>
            <a:stretch/>
          </p:blipFill>
          <p:spPr>
            <a:xfrm>
              <a:off x="-75157" y="-125421"/>
              <a:ext cx="13878838" cy="487603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91A033AC-8B26-C5A0-199F-7215A3331908}"/>
                </a:ext>
              </a:extLst>
            </p:cNvPr>
            <p:cNvSpPr txBox="1"/>
            <p:nvPr/>
          </p:nvSpPr>
          <p:spPr>
            <a:xfrm>
              <a:off x="474621" y="1213101"/>
              <a:ext cx="8707382" cy="1957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5200" b="1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KSIEC Scholarship for Graduate Studies in Korea</a:t>
              </a:r>
              <a:endParaRPr lang="ko-KR" altLang="en-US" sz="5200" b="1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3EA53B64-56D6-9812-8838-6600F372208E}"/>
                </a:ext>
              </a:extLst>
            </p:cNvPr>
            <p:cNvSpPr txBox="1"/>
            <p:nvPr/>
          </p:nvSpPr>
          <p:spPr>
            <a:xfrm>
              <a:off x="440734" y="3620144"/>
              <a:ext cx="3640184" cy="7217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216000" tIns="144000" rIns="216000" bIns="144000">
              <a:spAutoFit/>
            </a:bodyPr>
            <a:lstStyle/>
            <a:p>
              <a:pPr algn="ctr"/>
              <a:r>
                <a:rPr lang="en-US" altLang="ko-KR" sz="2800" b="1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Due: Jan 10, 2026</a:t>
              </a: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xmlns="" id="{49045019-CA07-324C-2E8C-D06047544710}"/>
                </a:ext>
              </a:extLst>
            </p:cNvPr>
            <p:cNvCxnSpPr>
              <a:cxnSpLocks/>
            </p:cNvCxnSpPr>
            <p:nvPr/>
          </p:nvCxnSpPr>
          <p:spPr>
            <a:xfrm>
              <a:off x="669222" y="16510779"/>
              <a:ext cx="0" cy="720000"/>
            </a:xfrm>
            <a:prstGeom prst="line">
              <a:avLst/>
            </a:prstGeom>
            <a:ln w="114300">
              <a:solidFill>
                <a:srgbClr val="0D2D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B1A72869-7898-4893-E07B-7394C7FAF7C3}"/>
                </a:ext>
              </a:extLst>
            </p:cNvPr>
            <p:cNvSpPr txBox="1"/>
            <p:nvPr/>
          </p:nvSpPr>
          <p:spPr>
            <a:xfrm>
              <a:off x="3383490" y="9657324"/>
              <a:ext cx="9427610" cy="278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Vietnamese graduated citizens or undergrad students (expected graduation in 2026)</a:t>
              </a:r>
            </a:p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Prospect PhD or MS program under supervision of a KSIEC member in Korea.</a:t>
              </a:r>
            </a:p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Field of study: Chemistry, materials, biology, environment, and other KSIEC-related subject (The proposed field of study must correspond with the field of undergrad degree).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51883F60-C4E8-4F8A-B49E-F070F07CC015}"/>
                </a:ext>
              </a:extLst>
            </p:cNvPr>
            <p:cNvSpPr txBox="1"/>
            <p:nvPr/>
          </p:nvSpPr>
          <p:spPr>
            <a:xfrm>
              <a:off x="474619" y="506216"/>
              <a:ext cx="6166674" cy="649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3200" b="1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Call for Applications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C43D603A-8721-4162-8042-9DDDBF21C696}"/>
                </a:ext>
              </a:extLst>
            </p:cNvPr>
            <p:cNvSpPr txBox="1"/>
            <p:nvPr/>
          </p:nvSpPr>
          <p:spPr>
            <a:xfrm>
              <a:off x="596384" y="9832687"/>
              <a:ext cx="2581726" cy="66014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216000" tIns="144000" rIns="216000" bIns="144000">
              <a:spAutoFit/>
            </a:bodyPr>
            <a:lstStyle/>
            <a:p>
              <a:pPr algn="ctr"/>
              <a:r>
                <a:rPr lang="en-US" altLang="ko-KR" sz="2400" b="1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Eligibility</a:t>
              </a:r>
              <a:endParaRPr lang="ko-KR" altLang="en-US" sz="24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DD2B92FF-91AF-467B-9180-7569980FE8A1}"/>
                </a:ext>
              </a:extLst>
            </p:cNvPr>
            <p:cNvSpPr txBox="1"/>
            <p:nvPr/>
          </p:nvSpPr>
          <p:spPr>
            <a:xfrm>
              <a:off x="596384" y="13015929"/>
              <a:ext cx="2581726" cy="66014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216000" tIns="144000" rIns="216000" bIns="144000">
              <a:spAutoFit/>
            </a:bodyPr>
            <a:lstStyle/>
            <a:p>
              <a:pPr algn="ctr"/>
              <a:r>
                <a:rPr lang="en-US" altLang="ko-KR" sz="2400" b="1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Application</a:t>
              </a:r>
              <a:endParaRPr lang="ko-KR" altLang="en-US" sz="24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xmlns="" id="{9BF339DD-CC93-48BF-82F0-3BAD7C3F8630}"/>
                </a:ext>
              </a:extLst>
            </p:cNvPr>
            <p:cNvSpPr/>
            <p:nvPr/>
          </p:nvSpPr>
          <p:spPr>
            <a:xfrm>
              <a:off x="-100205" y="17777687"/>
              <a:ext cx="13903890" cy="2128972"/>
            </a:xfrm>
            <a:prstGeom prst="rect">
              <a:avLst/>
            </a:prstGeom>
            <a:solidFill>
              <a:srgbClr val="02122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12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08BE270C-3D07-48FF-B0B5-F1EED6EE998E}"/>
                </a:ext>
              </a:extLst>
            </p:cNvPr>
            <p:cNvSpPr txBox="1"/>
            <p:nvPr/>
          </p:nvSpPr>
          <p:spPr>
            <a:xfrm>
              <a:off x="3397107" y="12840569"/>
              <a:ext cx="9793166" cy="3209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2200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Submission of the following materials via e-mail (</a:t>
              </a:r>
              <a:r>
                <a:rPr lang="en-US" altLang="ko-KR" sz="2200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  <a:hlinkClick r:id="rId3"/>
                </a:rPr>
                <a:t>csvhoihoa@gmail.com</a:t>
              </a:r>
              <a:r>
                <a:rPr lang="en-US" altLang="ko-KR" sz="2200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) by Jan 10, 2026, 17:00 Vietnam time:</a:t>
              </a:r>
            </a:p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Essays (1. Plan to apply for a PhD or Master’s course, 2. Personal statement)</a:t>
              </a:r>
            </a:p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Letters of recommendation (up to 2 referees)</a:t>
              </a:r>
            </a:p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Transcript and degree </a:t>
              </a:r>
            </a:p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Curriculum vitae</a:t>
              </a:r>
            </a:p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English proficiency test reports (if available)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D89E735D-694F-493D-85BA-13118975AB59}"/>
                </a:ext>
              </a:extLst>
            </p:cNvPr>
            <p:cNvSpPr txBox="1"/>
            <p:nvPr/>
          </p:nvSpPr>
          <p:spPr>
            <a:xfrm>
              <a:off x="562496" y="7383119"/>
              <a:ext cx="2581726" cy="66014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216000" tIns="144000" rIns="216000" bIns="144000">
              <a:spAutoFit/>
            </a:bodyPr>
            <a:lstStyle/>
            <a:p>
              <a:pPr algn="ctr"/>
              <a:r>
                <a:rPr lang="en-US" altLang="ko-KR" sz="2400" b="1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Program Info</a:t>
              </a:r>
              <a:endParaRPr lang="ko-KR" altLang="en-US" sz="24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185DCC9F-3A91-42EE-A222-0D6F1C0CE61F}"/>
                </a:ext>
              </a:extLst>
            </p:cNvPr>
            <p:cNvSpPr txBox="1"/>
            <p:nvPr/>
          </p:nvSpPr>
          <p:spPr>
            <a:xfrm>
              <a:off x="3396930" y="7207759"/>
              <a:ext cx="9793166" cy="2008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Selected applicants will have interview at </a:t>
              </a:r>
              <a:r>
                <a:rPr lang="en-US" altLang="ko-KR" sz="210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the 13</a:t>
              </a:r>
              <a:r>
                <a:rPr lang="en-US" altLang="ko-KR" sz="2100" baseline="3000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th</a:t>
              </a:r>
              <a:r>
                <a:rPr lang="en-US" altLang="ko-KR" sz="210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Korea–Vietnam Green Chemistry Workshop at </a:t>
              </a:r>
              <a:r>
                <a:rPr lang="en-US" altLang="ko-KR" sz="2100" dirty="0" err="1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Phenikaa</a:t>
              </a: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Univ., Hanoi (Feb 3–6, 2026).</a:t>
              </a:r>
            </a:p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500 USD will be granted for each applicant who pass the interview.</a:t>
              </a:r>
            </a:p>
            <a:p>
              <a:pPr marL="571518" indent="-387362">
                <a:lnSpc>
                  <a:spcPct val="120000"/>
                </a:lnSpc>
                <a:buFont typeface="Wingdings" panose="05000000000000000000" pitchFamily="2" charset="2"/>
                <a:buChar char="§"/>
              </a:pPr>
              <a:r>
                <a:rPr lang="en-US" altLang="ko-KR" sz="21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Additional 500 USD for who is accepted for a graduate program in Korean institutes.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F27A30A0-8748-4D67-9C0E-849B7D50B30C}"/>
                </a:ext>
              </a:extLst>
            </p:cNvPr>
            <p:cNvSpPr txBox="1"/>
            <p:nvPr/>
          </p:nvSpPr>
          <p:spPr>
            <a:xfrm>
              <a:off x="903911" y="16406589"/>
              <a:ext cx="12584714" cy="917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230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Interested participants are strongly encouraged to find more information (incl. the selection criteria and the schedule of K–V Workshop) in the KSIEC and CSV websites.</a:t>
              </a:r>
              <a:endParaRPr lang="en-US" altLang="ko-KR" sz="2300" dirty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53CF6C94-1FC0-483F-8BEB-2A0D815BDF6A}"/>
                </a:ext>
              </a:extLst>
            </p:cNvPr>
            <p:cNvSpPr txBox="1"/>
            <p:nvPr/>
          </p:nvSpPr>
          <p:spPr>
            <a:xfrm>
              <a:off x="653850" y="18540073"/>
              <a:ext cx="10722144" cy="881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fr-FR" altLang="ko-KR" sz="220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Assoc. Prof. Le Dang Quang (CSV member, </a:t>
              </a:r>
              <a:r>
                <a:rPr lang="fr-FR" altLang="ko-KR" sz="220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hlinkClick r:id="rId4"/>
                </a:rPr>
                <a:t>ledangquang2011@gmail.com</a:t>
              </a:r>
              <a:r>
                <a:rPr lang="fr-FR" altLang="ko-KR" sz="220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)</a:t>
              </a:r>
            </a:p>
            <a:p>
              <a:pPr>
                <a:lnSpc>
                  <a:spcPct val="120000"/>
                </a:lnSpc>
              </a:pPr>
              <a:r>
                <a:rPr lang="fr-FR" altLang="ko-KR" sz="220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Assis. Prof. Seyoung Kim (KSIEC member, </a:t>
              </a:r>
              <a:r>
                <a:rPr lang="fr-FR" altLang="ko-KR" sz="220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hlinkClick r:id="rId5"/>
                </a:rPr>
                <a:t>seykim@dankook.ac.kr</a:t>
              </a:r>
              <a:r>
                <a:rPr lang="fr-FR" altLang="ko-KR" sz="220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50F7ACF5-F1CC-4553-B688-6606BB1FE0B9}"/>
                </a:ext>
              </a:extLst>
            </p:cNvPr>
            <p:cNvSpPr txBox="1"/>
            <p:nvPr/>
          </p:nvSpPr>
          <p:spPr>
            <a:xfrm>
              <a:off x="639931" y="4923699"/>
              <a:ext cx="12462289" cy="176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230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The Korean Society of Industrial and Engineering Chemistry (KSIEC) and Chemical Society of Vietnam (CSV) seek qualified candidates for the 2026 Scholarship for Graduate Students in chemistry-related fields, which provides partly-funded scholarships for individuals to study for PhD and Master’s degrees in South Korea.</a:t>
              </a:r>
              <a:endParaRPr lang="en-US" altLang="ko-KR" sz="2300" dirty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xmlns="" id="{527072CD-196A-48DA-A4D2-D15F3F59C5F1}"/>
                </a:ext>
              </a:extLst>
            </p:cNvPr>
            <p:cNvGrpSpPr/>
            <p:nvPr/>
          </p:nvGrpSpPr>
          <p:grpSpPr>
            <a:xfrm>
              <a:off x="10902469" y="18303204"/>
              <a:ext cx="2455146" cy="1224002"/>
              <a:chOff x="7778641" y="9011593"/>
              <a:chExt cx="1227573" cy="612000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A4F1FD32-7882-67BD-7FDD-4F69A2F9AE77}"/>
                  </a:ext>
                </a:extLst>
              </p:cNvPr>
              <p:cNvSpPr txBox="1"/>
              <p:nvPr/>
            </p:nvSpPr>
            <p:spPr>
              <a:xfrm>
                <a:off x="7778641" y="9013717"/>
                <a:ext cx="1227573" cy="607750"/>
              </a:xfrm>
              <a:prstGeom prst="rect">
                <a:avLst/>
              </a:prstGeom>
              <a:solidFill>
                <a:srgbClr val="F8F8F8"/>
              </a:solidFill>
            </p:spPr>
            <p:txBody>
              <a:bodyPr wrap="square" lIns="360000" tIns="144000" rIns="360000" bIns="144000">
                <a:spAutoFit/>
              </a:bodyPr>
              <a:lstStyle/>
              <a:p>
                <a:pPr algn="ctr"/>
                <a:r>
                  <a:rPr lang="en-US" altLang="ko-KR" sz="6800" b="1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  </a:t>
                </a:r>
                <a:endParaRPr lang="ko-KR" altLang="en-US" sz="6800" dirty="0">
                  <a:solidFill>
                    <a:srgbClr val="0D2D84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pic>
            <p:nvPicPr>
              <p:cNvPr id="1028" name="Picture 4" descr="CSV">
                <a:extLst>
                  <a:ext uri="{FF2B5EF4-FFF2-40B4-BE49-F238E27FC236}">
                    <a16:creationId xmlns:a16="http://schemas.microsoft.com/office/drawing/2014/main" xmlns="" id="{07E64665-6FF6-4AE0-B856-0DB6DC62D7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8087" y="9011593"/>
                <a:ext cx="612000" cy="61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xmlns="" id="{82AC1D6C-5F03-4042-B81F-40050939F8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30087" y="9047593"/>
                <a:ext cx="548951" cy="540000"/>
              </a:xfrm>
              <a:prstGeom prst="rect">
                <a:avLst/>
              </a:prstGeom>
            </p:spPr>
          </p:pic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836BDC68-C0A7-4109-9BEA-E3C3208CD378}"/>
                </a:ext>
              </a:extLst>
            </p:cNvPr>
            <p:cNvSpPr txBox="1"/>
            <p:nvPr/>
          </p:nvSpPr>
          <p:spPr>
            <a:xfrm>
              <a:off x="641219" y="17876379"/>
              <a:ext cx="6166674" cy="649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3200" b="1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Contacts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6753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030318B54A14E47B57AE742F5F05614" ma:contentTypeVersion="11" ma:contentTypeDescription="새 문서를 만듭니다." ma:contentTypeScope="" ma:versionID="14879b701473aeaceb0c7188e28789a5">
  <xsd:schema xmlns:xsd="http://www.w3.org/2001/XMLSchema" xmlns:xs="http://www.w3.org/2001/XMLSchema" xmlns:p="http://schemas.microsoft.com/office/2006/metadata/properties" xmlns:ns3="81eafb0e-cbf8-4f86-beee-cf2ee94473ae" targetNamespace="http://schemas.microsoft.com/office/2006/metadata/properties" ma:root="true" ma:fieldsID="58511b577ab73ab49b972ebbc492a216" ns3:_="">
    <xsd:import namespace="81eafb0e-cbf8-4f86-beee-cf2ee94473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LengthInSecond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eafb0e-cbf8-4f86-beee-cf2ee94473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1eafb0e-cbf8-4f86-beee-cf2ee94473ae" xsi:nil="true"/>
  </documentManagement>
</p:properties>
</file>

<file path=customXml/itemProps1.xml><?xml version="1.0" encoding="utf-8"?>
<ds:datastoreItem xmlns:ds="http://schemas.openxmlformats.org/officeDocument/2006/customXml" ds:itemID="{9A73EE46-1BA4-41B9-8093-EE575D76F2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AE6E3A-7512-42B6-BC67-7D273F0BDC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eafb0e-cbf8-4f86-beee-cf2ee94473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819756-F7F5-4A81-ABE6-3E29213F5495}">
  <ds:schemaRefs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81eafb0e-cbf8-4f86-beee-cf2ee94473a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561</TotalTime>
  <Words>295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나눔스퀘어 ExtraBold</vt:lpstr>
      <vt:lpstr>Wingdings</vt:lpstr>
      <vt:lpstr>Arial</vt:lpstr>
      <vt:lpstr>Calibri Light</vt:lpstr>
      <vt:lpstr>나눔스퀘어 Bold</vt:lpstr>
      <vt:lpstr>맑은 고딕</vt:lpstr>
      <vt:lpstr>Calibri</vt:lpstr>
      <vt:lpstr>Office 테마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Seyoung Kim</dc:creator>
  <cp:lastModifiedBy>WELCOME</cp:lastModifiedBy>
  <cp:revision>24</cp:revision>
  <cp:lastPrinted>2024-10-29T08:34:09Z</cp:lastPrinted>
  <dcterms:created xsi:type="dcterms:W3CDTF">2023-09-14T00:51:56Z</dcterms:created>
  <dcterms:modified xsi:type="dcterms:W3CDTF">2025-11-18T10:15:34Z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0x0101005030318B54A14E47B57AE742F5F05614</vt:lpwstr>
  </property>
</Properties>
</file>